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7"/>
  </p:notesMasterIdLst>
  <p:sldIdLst>
    <p:sldId id="332" r:id="rId5"/>
    <p:sldId id="260" r:id="rId6"/>
    <p:sldId id="262" r:id="rId8"/>
    <p:sldId id="257" r:id="rId9"/>
    <p:sldId id="259" r:id="rId10"/>
    <p:sldId id="261" r:id="rId11"/>
    <p:sldId id="265" r:id="rId12"/>
    <p:sldId id="268" r:id="rId13"/>
    <p:sldId id="269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gs" Target="tags/tag28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>
              <a:buNone/>
            </a:pPr>
            <a:r>
              <a:rPr lang="zh-CN" altLang="en-US">
                <a:sym typeface="+mn-ea"/>
              </a:rPr>
              <a:t>显著式</a:t>
            </a:r>
            <a:r>
              <a:rPr lang="zh-CN" altLang="en-US">
                <a:sym typeface="+mn-ea"/>
              </a:rPr>
              <a:t>编程</a:t>
            </a:r>
            <a:endParaRPr lang="zh-CN" altLang="en-US">
              <a:sym typeface="+mn-ea"/>
            </a:endParaRPr>
          </a:p>
          <a:p>
            <a:pPr algn="l">
              <a:buBlip>
                <a:blip r:embed="rId3"/>
              </a:buBlip>
            </a:pPr>
            <a:r>
              <a:rPr lang="zh-CN" altLang="en-US">
                <a:sym typeface="+mn-ea"/>
              </a:rPr>
              <a:t>输入输出是固定的</a:t>
            </a:r>
            <a:endParaRPr lang="zh-CN" altLang="en-US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>
                <a:sym typeface="+mn-ea"/>
              </a:rPr>
              <a:t>处理流程是固定的</a:t>
            </a:r>
            <a:endParaRPr lang="zh-CN" altLang="en-US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buBlip>
                <a:blip r:embed="rId3"/>
              </a:buBlip>
            </a:pPr>
            <a:r>
              <a:rPr lang="zh-CN" altLang="en-US">
                <a:sym typeface="+mn-ea"/>
              </a:rPr>
              <a:t>识别率不会随着训练样本的增加而变化。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/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/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/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/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/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/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/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3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814830" rtl="0" eaLnBrk="1" latinLnBrk="0" hangingPunct="1">
        <a:lnSpc>
          <a:spcPct val="90000"/>
        </a:lnSpc>
        <a:spcBef>
          <a:spcPct val="0"/>
        </a:spcBef>
        <a:buNone/>
        <a:defRPr sz="8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390" indent="-453390" algn="l" defTabSz="1814830" rtl="0" eaLnBrk="1" latinLnBrk="0" hangingPunct="1">
        <a:lnSpc>
          <a:spcPct val="90000"/>
        </a:lnSpc>
        <a:spcBef>
          <a:spcPct val="398000"/>
        </a:spcBef>
        <a:buFont typeface="Arial" panose="020B0604020202020204" pitchFamily="34" charset="0"/>
        <a:buChar char="•"/>
        <a:defRPr sz="5555" kern="1200">
          <a:solidFill>
            <a:schemeClr val="tx1"/>
          </a:solidFill>
          <a:latin typeface="+mn-lt"/>
          <a:ea typeface="+mn-ea"/>
          <a:cs typeface="+mn-cs"/>
        </a:defRPr>
      </a:lvl1pPr>
      <a:lvl2pPr marL="136080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4765" kern="1200">
          <a:solidFill>
            <a:schemeClr val="tx1"/>
          </a:solidFill>
          <a:latin typeface="+mn-lt"/>
          <a:ea typeface="+mn-ea"/>
          <a:cs typeface="+mn-cs"/>
        </a:defRPr>
      </a:lvl2pPr>
      <a:lvl3pPr marL="226822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+mn-lt"/>
          <a:ea typeface="+mn-ea"/>
          <a:cs typeface="+mn-cs"/>
        </a:defRPr>
      </a:lvl3pPr>
      <a:lvl4pPr marL="317563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408305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99046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89788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805295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712710" indent="-453390" algn="l" defTabSz="1814830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1pPr>
      <a:lvl2pPr marL="90741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3pPr>
      <a:lvl4pPr marL="272224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4pPr>
      <a:lvl5pPr marL="362966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5pPr>
      <a:lvl6pPr marL="453644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6pPr>
      <a:lvl7pPr marL="544385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7pPr>
      <a:lvl8pPr marL="6351270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8pPr>
      <a:lvl9pPr marL="7258685" algn="l" defTabSz="1814830" rtl="0" eaLnBrk="1" latinLnBrk="0" hangingPunct="1">
        <a:defRPr sz="3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6" Type="http://schemas.openxmlformats.org/officeDocument/2006/relationships/tags" Target="../tags/tag238.xml"/><Relationship Id="rId5" Type="http://schemas.openxmlformats.org/officeDocument/2006/relationships/image" Target="../media/image37.png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7.png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0.png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1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2.png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4.png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6.png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6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microsoft.com/office/2007/relationships/hdphoto" Target="../media/image18.wdp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0.xml"/><Relationship Id="rId7" Type="http://schemas.openxmlformats.org/officeDocument/2006/relationships/image" Target="../media/image21.png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227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image" Target="../media/image27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4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/>
          <p:nvPr>
            <p:ph type="ctrTitle" idx="2"/>
            <p:custDataLst>
              <p:tags r:id="rId5"/>
            </p:custDataLst>
          </p:nvPr>
        </p:nvSpPr>
        <p:spPr/>
        <p:txBody>
          <a:bodyPr/>
          <a:p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/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p>
            <a:pPr marL="0" lvl="1" indent="0">
              <a:buNone/>
            </a:pPr>
            <a:r>
              <a:rPr sz="2000">
                <a:sym typeface="+mn-ea"/>
              </a:rPr>
              <a:t>强化学习实践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/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p>
            <a:pPr indent="0">
              <a:buBlip>
                <a:blip r:embed="rId8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强化学习基本概念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强化学习的目标和求解工具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20320" indent="-7620" algn="l" rtl="0" eaLnBrk="0">
              <a:lnSpc>
                <a:spcPct val="111000"/>
              </a:lnSpc>
            </a:pP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When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taking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action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agent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may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move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from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one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to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another</a:t>
            </a:r>
            <a:r>
              <a:rPr sz="2400" spc="1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Such</a:t>
            </a:r>
            <a:r>
              <a:rPr sz="2400" spc="8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 process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is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called</a:t>
            </a:r>
            <a:r>
              <a:rPr sz="2400" spc="1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transition</a:t>
            </a:r>
            <a:r>
              <a:rPr sz="2400" spc="12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791970" indent="-1774190" algn="l" rtl="0" eaLnBrk="0">
              <a:lnSpc>
                <a:spcPct val="153000"/>
              </a:lnSpc>
              <a:spcBef>
                <a:spcPts val="5"/>
              </a:spcBef>
            </a:pP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state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1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if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choose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action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a</a:t>
            </a:r>
            <a:r>
              <a:rPr sz="2400" spc="11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2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,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then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what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is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the</a:t>
            </a:r>
            <a:r>
              <a:rPr sz="2400" spc="1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2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next state?        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1" name="textbox 31"/>
          <p:cNvSpPr/>
          <p:nvPr/>
        </p:nvSpPr>
        <p:spPr>
          <a:xfrm>
            <a:off x="174625" y="3862705"/>
            <a:ext cx="6355715" cy="1178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42900" indent="-342900" algn="l" rtl="0" eaLnBrk="0">
              <a:lnSpc>
                <a:spcPct val="87000"/>
              </a:lnSpc>
              <a:buFont typeface="Wingdings" panose="05000000000000000000" charset="0"/>
              <a:buChar char="l"/>
            </a:pPr>
            <a:r>
              <a:rPr lang="en-US" altLang="en-US" sz="2200" dirty="0">
                <a:latin typeface="Comic Sans MS" panose="030F0702030302020204" charset="0"/>
                <a:cs typeface="Comic Sans MS" panose="030F0702030302020204" charset="0"/>
              </a:rPr>
              <a:t>At state s1, if we choose action a1, then what is the next state?</a:t>
            </a:r>
            <a:endParaRPr lang="en-US" altLang="en-US" sz="22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990" dirty="0"/>
          </a:p>
        </p:txBody>
      </p:sp>
      <p:graphicFrame>
        <p:nvGraphicFramePr>
          <p:cNvPr id="34" name="table 3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530578" y="3420447"/>
          <a:ext cx="1910080" cy="1910080"/>
        </p:xfrm>
        <a:graphic>
          <a:graphicData uri="http://schemas.openxmlformats.org/drawingml/2006/table">
            <a:tbl>
              <a:tblPr/>
              <a:tblGrid>
                <a:gridCol w="637540"/>
                <a:gridCol w="635000"/>
                <a:gridCol w="637540"/>
              </a:tblGrid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6"/>
          <p:cNvSpPr/>
          <p:nvPr>
            <p:custDataLst>
              <p:tags r:id="rId3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5315" y="3077845"/>
            <a:ext cx="183515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4850" y="4619625"/>
            <a:ext cx="1997710" cy="440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" y="5409565"/>
            <a:ext cx="9029065" cy="1368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702030302020204" charset="0"/>
                <a:cs typeface="Comic Sans MS" panose="030F0702030302020204" charset="0"/>
              </a:rPr>
              <a:t>• State transition defines the interaction with the environment.</a:t>
            </a:r>
            <a:endParaRPr lang="zh-CN" altLang="en-US" sz="2200">
              <a:latin typeface="Comic Sans MS" panose="030F0702030302020204" charset="0"/>
              <a:cs typeface="Comic Sans MS" panose="030F0702030302020204" charset="0"/>
            </a:endParaRPr>
          </a:p>
          <a:p>
            <a:pPr indent="0" fontAlgn="auto">
              <a:lnSpc>
                <a:spcPts val="2800"/>
              </a:lnSpc>
            </a:pPr>
            <a:r>
              <a:rPr lang="zh-CN" altLang="en-US" sz="2200">
                <a:latin typeface="Comic Sans MS" panose="030F0702030302020204" charset="0"/>
                <a:cs typeface="Comic Sans MS" panose="030F0702030302020204" charset="0"/>
              </a:rPr>
              <a:t>• Question: Can we define the state transition in other ways? Yes.</a:t>
            </a:r>
            <a:endParaRPr lang="zh-CN" altLang="en-US" sz="22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2010" y="692785"/>
            <a:ext cx="9486265" cy="6106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7255" y="666115"/>
            <a:ext cx="8805545" cy="6101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 transition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0730" y="775335"/>
            <a:ext cx="9093200" cy="5949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6030" y="878205"/>
            <a:ext cx="8606155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0855" y="836295"/>
            <a:ext cx="6663690" cy="5771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10410" y="786765"/>
            <a:ext cx="6967855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-policy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23060" y="805815"/>
            <a:ext cx="851090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9260" y="1192530"/>
            <a:ext cx="8667115" cy="3275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980" y="657860"/>
            <a:ext cx="9157335" cy="61398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736727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复习：机器学习定义的解释</a:t>
            </a:r>
            <a:r>
              <a:rPr lang="en-US" altLang="zh-CN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- by </a:t>
            </a:r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南大的周志华老师</a:t>
            </a:r>
            <a:endParaRPr lang="zh-CN" altLang="en-US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zh-CN" altLang="en-US" sz="2200" dirty="0"/>
                  <a:t>“假设用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来评估</a:t>
                </a:r>
                <a:r>
                  <a:rPr lang="zh-CN" altLang="en-US" sz="2200" dirty="0"/>
                  <a:t>计算机程序在某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任务类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上的性能，若一个</a:t>
                </a:r>
                <a:r>
                  <a:rPr lang="zh-CN" altLang="en-US" sz="2200" b="1" u="sng" dirty="0">
                    <a:solidFill>
                      <a:srgbClr val="FF0000"/>
                    </a:solidFill>
                  </a:rPr>
                  <a:t>程序</a:t>
                </a:r>
                <a:r>
                  <a:rPr lang="zh-CN" altLang="en-US" sz="2200" dirty="0"/>
                  <a:t>通过利用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中任务上获得了性能</a:t>
                </a:r>
                <a:r>
                  <a:rPr lang="en-US" altLang="zh-CN" sz="2200" dirty="0"/>
                  <a:t>P</a:t>
                </a:r>
                <a:r>
                  <a:rPr lang="zh-CN" altLang="en-US" sz="2200" dirty="0"/>
                  <a:t>改善，则</a:t>
                </a:r>
                <a:r>
                  <a:rPr lang="zh-CN" altLang="en-US" sz="2200" dirty="0"/>
                  <a:t>有：关于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𝑇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/>
                      </a:rPr>
                      <m:t>𝑃</m:t>
                    </m:r>
                  </m:oMath>
                </a14:m>
                <a:r>
                  <a:rPr lang="zh-CN" altLang="en-US" sz="2200" dirty="0"/>
                  <a:t>，该程序对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/>
                      </a:rPr>
                      <m:t>𝐸</m:t>
                    </m:r>
                  </m:oMath>
                </a14:m>
                <a:r>
                  <a:rPr lang="zh-CN" altLang="en-US" sz="2200" dirty="0"/>
                  <a:t>进行了学习”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5" y="976359"/>
                <a:ext cx="8103870" cy="2028190"/>
              </a:xfrm>
              <a:prstGeom prst="rect">
                <a:avLst/>
              </a:prstGeom>
              <a:blipFill rotWithShape="1">
                <a:blip r:embed="rId1"/>
                <a:stretch>
                  <a:fillRect l="-7" t="-18" r="-145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 noGrp="1"/>
          </p:cNvSpPr>
          <p:nvPr/>
        </p:nvSpPr>
        <p:spPr>
          <a:xfrm>
            <a:off x="899085" y="2610448"/>
            <a:ext cx="8368665" cy="1507490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sz="2200" dirty="0">
                <a:sym typeface="+mn-ea"/>
              </a:rPr>
              <a:t>  </a:t>
            </a:r>
            <a:r>
              <a:rPr lang="zh-CN" altLang="en-US" sz="2200" dirty="0">
                <a:sym typeface="+mn-ea"/>
              </a:rPr>
              <a:t>机器学习致力于研究如何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通过计算的手段</a:t>
            </a:r>
            <a:r>
              <a:rPr lang="zh-CN" altLang="en-US" sz="2200" dirty="0">
                <a:sym typeface="+mn-ea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sym typeface="+mn-ea"/>
              </a:rPr>
              <a:t>利用经验来改善系统自身的性能</a:t>
            </a:r>
            <a:r>
              <a:rPr lang="zh-CN" altLang="en-US" sz="2200" dirty="0">
                <a:sym typeface="+mn-ea"/>
              </a:rPr>
              <a:t>，从而在计算机上从数据中产生“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模型</a:t>
            </a:r>
            <a:r>
              <a:rPr lang="zh-CN" altLang="en-US" sz="2200" dirty="0">
                <a:sym typeface="+mn-ea"/>
              </a:rPr>
              <a:t>”，</a:t>
            </a:r>
            <a:r>
              <a:rPr lang="zh-CN" altLang="en-US" sz="2200" dirty="0">
                <a:solidFill>
                  <a:schemeClr val="accent1"/>
                </a:solidFill>
                <a:sym typeface="+mn-ea"/>
              </a:rPr>
              <a:t>用于对新的情况给出判断</a:t>
            </a:r>
            <a:r>
              <a:rPr lang="zh-CN" altLang="en-US" sz="2200" dirty="0">
                <a:sym typeface="+mn-ea"/>
              </a:rPr>
              <a:t>。</a:t>
            </a:r>
            <a:endParaRPr lang="zh-CN" altLang="en-US" sz="19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0407" y="4414453"/>
            <a:ext cx="852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经验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5249097" y="4438583"/>
            <a:ext cx="85220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数据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7" name="直接箭头连接符 6"/>
          <p:cNvCxnSpPr>
            <a:stCxn id="3" idx="3"/>
            <a:endCxn id="2" idx="1"/>
          </p:cNvCxnSpPr>
          <p:nvPr/>
        </p:nvCxnSpPr>
        <p:spPr>
          <a:xfrm>
            <a:off x="3882390" y="4614545"/>
            <a:ext cx="1366520" cy="234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ttp://photo-static-api.fotomore.com/creative/vcg/veer/400/new/VCG41N614235552.jpg" descr="&amp;pky260_sjzg_VCG41N614235552&amp;2&amp;src_toppic_inpsrchzd1&amp;"/>
          <p:cNvPicPr>
            <a:picLocks noChangeAspect="1"/>
          </p:cNvPicPr>
          <p:nvPr/>
        </p:nvPicPr>
        <p:blipFill>
          <a:blip r:embed="rId2"/>
          <a:srcRect l="17349" t="9151" r="26675" b="35273"/>
          <a:stretch>
            <a:fillRect/>
          </a:stretch>
        </p:blipFill>
        <p:spPr>
          <a:xfrm>
            <a:off x="1766570" y="4170045"/>
            <a:ext cx="1072515" cy="796925"/>
          </a:xfrm>
          <a:prstGeom prst="ellipse">
            <a:avLst/>
          </a:prstGeom>
        </p:spPr>
      </p:pic>
      <p:pic>
        <p:nvPicPr>
          <p:cNvPr id="9" name="http://photo-static-api.fotomore.com/creative/vcg/400/new/VCG41N864502886.jpg" descr="&amp;pky200_sjzg_VCG41N864502886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85" y="4117975"/>
            <a:ext cx="837565" cy="837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3815" y="5871210"/>
            <a:ext cx="488569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机器学习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= 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智能数据分析的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理论和方法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=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算法学习、设计和应用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8360" y="4959985"/>
            <a:ext cx="2263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大数据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≠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大价值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http://photo-static-api.fotomore.com/creative/vcg/400/new/VCG41N878031514.jpg" descr="&amp;pky200_sjzg_VCG41N878031514&amp;2&amp;src_toppic_inpsrchzd1&amp;"/>
          <p:cNvPicPr>
            <a:picLocks noChangeAspect="1"/>
          </p:cNvPicPr>
          <p:nvPr/>
        </p:nvPicPr>
        <p:blipFill>
          <a:blip r:embed="rId4"/>
          <a:srcRect l="45037" t="17880" r="6741" b="16472"/>
          <a:stretch>
            <a:fillRect/>
          </a:stretch>
        </p:blipFill>
        <p:spPr>
          <a:xfrm>
            <a:off x="7426960" y="4044315"/>
            <a:ext cx="836930" cy="1139825"/>
          </a:xfrm>
          <a:prstGeom prst="hexagon">
            <a:avLst/>
          </a:prstGeom>
        </p:spPr>
      </p:pic>
      <p:pic>
        <p:nvPicPr>
          <p:cNvPr id="14" name="http://photo-static-api.fotomore.com/creative/vcg/400/version23/VCG41165490237.jpg" descr="&amp;pky100_sjzg_VCG41165490237&amp;2&amp;src_toppic_inpsrchzd1&amp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635" y="5818505"/>
            <a:ext cx="820420" cy="819150"/>
          </a:xfrm>
          <a:prstGeom prst="rect">
            <a:avLst/>
          </a:prstGeom>
        </p:spPr>
      </p:pic>
      <p:sp>
        <p:nvSpPr>
          <p:cNvPr id="15" name="右弧形箭头 14"/>
          <p:cNvSpPr/>
          <p:nvPr/>
        </p:nvSpPr>
        <p:spPr>
          <a:xfrm>
            <a:off x="8286115" y="4668520"/>
            <a:ext cx="283845" cy="12052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675" y="648335"/>
            <a:ext cx="885063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-reward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5345" y="670560"/>
            <a:ext cx="8764905" cy="60940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9365" y="717550"/>
            <a:ext cx="921766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675" y="671195"/>
            <a:ext cx="7973695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-Trajectory and return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5130" y="681355"/>
            <a:ext cx="1113028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-Discounted return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4740" y="766445"/>
            <a:ext cx="8689340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-Discounted return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5705" y="720725"/>
            <a:ext cx="8521700" cy="6137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episode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2640" y="834390"/>
            <a:ext cx="904811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episode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135" y="912495"/>
            <a:ext cx="1024826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900" y="821055"/>
            <a:ext cx="846899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7150" y="70294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显著式编程</a:t>
            </a:r>
            <a:r>
              <a:rPr lang="en-US" altLang="zh-CN" sz="2200" b="1" u="sng"/>
              <a:t>”</a:t>
            </a:r>
            <a:endParaRPr lang="en-US" altLang="zh-CN" sz="2200" b="1" u="sng"/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7499350" y="169000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  <a:endPara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步</a:t>
              </a:r>
              <a:endParaRPr lang="zh-CN" altLang="en-US" b="1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向右转</a:t>
              </a:r>
              <a:endParaRPr lang="zh-CN" altLang="en-US" b="1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  <a:endParaRPr lang="zh-CN" altLang="en-US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  <a:endParaRPr lang="zh-CN" altLang="en-US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973695" y="1323975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程序指定机器人完成所有动作</a:t>
            </a:r>
            <a:r>
              <a:rPr lang="zh-CN"/>
              <a:t>；</a:t>
            </a:r>
            <a:endParaRPr lang="zh-CN"/>
          </a:p>
        </p:txBody>
      </p:sp>
      <p:pic>
        <p:nvPicPr>
          <p:cNvPr id="26" name="http://photo-static-api.fotomore.com/creative/vcg/400/version23/VCG41472314487.jpg" descr="&amp;pky130_sjzg_VCG41472314487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25" y="4744085"/>
            <a:ext cx="1057910" cy="11550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95795" y="5805805"/>
            <a:ext cx="5027930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/>
              <a:t>所有</a:t>
            </a:r>
            <a:r>
              <a:rPr lang="en-US" altLang="zh-CN" sz="2200"/>
              <a:t>step</a:t>
            </a:r>
            <a:r>
              <a:rPr lang="zh-CN" altLang="en-US" sz="2200"/>
              <a:t>，都需要明确的规则，需要对机器人所处的环境一清二楚，编写程序确认规则的过程很麻烦！</a:t>
            </a:r>
            <a:endParaRPr lang="zh-CN" altLang="en-US" sz="22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830"/>
            <a:ext cx="6315710" cy="29667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755" y="4487545"/>
            <a:ext cx="2223135" cy="20085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9235" y="845185"/>
            <a:ext cx="39725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zh-CN" altLang="en-US" sz="2200" b="1">
                <a:solidFill>
                  <a:schemeClr val="accent1">
                    <a:lumMod val="50000"/>
                  </a:schemeClr>
                </a:solidFill>
              </a:rPr>
              <a:t>想让机器人帮忙倒咖啡</a:t>
            </a:r>
            <a:r>
              <a:rPr lang="en-US" altLang="zh-CN" sz="2200" b="1">
                <a:solidFill>
                  <a:schemeClr val="accent1">
                    <a:lumMod val="50000"/>
                  </a:schemeClr>
                </a:solidFill>
              </a:rPr>
              <a:t>”</a:t>
            </a:r>
            <a:endParaRPr lang="en-US" altLang="zh-CN" sz="2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505" y="3790315"/>
            <a:ext cx="1373505" cy="12833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-Markov decision process (MDP)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5155" y="1303020"/>
            <a:ext cx="987361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53340"/>
            <a:ext cx="12192000" cy="6858000"/>
          </a:xfrm>
          <a:prstGeom prst="rect">
            <a:avLst/>
          </a:prstGeom>
        </p:spPr>
      </p:pic>
      <p:sp>
        <p:nvSpPr>
          <p:cNvPr id="26" name="textbox 26"/>
          <p:cNvSpPr/>
          <p:nvPr>
            <p:custDataLst>
              <p:tags r:id="rId2"/>
            </p:custDataLst>
          </p:nvPr>
        </p:nvSpPr>
        <p:spPr>
          <a:xfrm>
            <a:off x="462915" y="253365"/>
            <a:ext cx="9760585" cy="4705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-Summary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6420" y="1452245"/>
            <a:ext cx="10698480" cy="3824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765" y="85661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显著式编程</a:t>
            </a:r>
            <a:r>
              <a:rPr lang="en-US" altLang="zh-CN" sz="2200" b="1" u="sng"/>
              <a:t>”</a:t>
            </a:r>
            <a:endParaRPr lang="en-US" altLang="zh-CN" sz="2200" b="1" u="sng"/>
          </a:p>
        </p:txBody>
      </p:sp>
      <p:grpSp>
        <p:nvGrpSpPr>
          <p:cNvPr id="16" name="组合 15" descr="7b0a202020202274657874626f78223a20227b5c2263617465676f72795f69645c223a31303339392c5c2269645c223a32303334313936347d220a7d0a"/>
          <p:cNvGrpSpPr/>
          <p:nvPr/>
        </p:nvGrpSpPr>
        <p:grpSpPr>
          <a:xfrm>
            <a:off x="354965" y="1843676"/>
            <a:ext cx="4390185" cy="2294275"/>
            <a:chOff x="5197" y="2941"/>
            <a:chExt cx="8727" cy="6433"/>
          </a:xfrm>
        </p:grpSpPr>
        <p:grpSp>
          <p:nvGrpSpPr>
            <p:cNvPr id="18" name="组合 17"/>
            <p:cNvGrpSpPr/>
            <p:nvPr/>
          </p:nvGrpSpPr>
          <p:grpSpPr>
            <a:xfrm>
              <a:off x="5197" y="3510"/>
              <a:ext cx="8634" cy="5863"/>
              <a:chOff x="3299822" y="2228850"/>
              <a:chExt cx="5482546" cy="3723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99822" y="2228850"/>
                <a:ext cx="5482546" cy="3723122"/>
              </a:xfrm>
              <a:prstGeom prst="rect">
                <a:avLst/>
              </a:prstGeom>
              <a:solidFill>
                <a:srgbClr val="C26A4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8030" y="2312516"/>
                <a:ext cx="5303001" cy="35320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4"/>
              <p:cNvSpPr/>
              <p:nvPr/>
            </p:nvSpPr>
            <p:spPr>
              <a:xfrm>
                <a:off x="3409633" y="2228850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F1B91B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10"/>
              <p:cNvSpPr/>
              <p:nvPr/>
            </p:nvSpPr>
            <p:spPr>
              <a:xfrm rot="10800000">
                <a:off x="8106865" y="3953647"/>
                <a:ext cx="675503" cy="675503"/>
              </a:xfrm>
              <a:custGeom>
                <a:avLst/>
                <a:gdLst>
                  <a:gd name="connsiteX0" fmla="*/ 0 w 675503"/>
                  <a:gd name="connsiteY0" fmla="*/ 0 h 675503"/>
                  <a:gd name="connsiteX1" fmla="*/ 675503 w 675503"/>
                  <a:gd name="connsiteY1" fmla="*/ 0 h 675503"/>
                  <a:gd name="connsiteX2" fmla="*/ 0 w 675503"/>
                  <a:gd name="connsiteY2" fmla="*/ 675503 h 67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5503" h="675503">
                    <a:moveTo>
                      <a:pt x="0" y="0"/>
                    </a:moveTo>
                    <a:lnTo>
                      <a:pt x="675503" y="0"/>
                    </a:lnTo>
                    <a:cubicBezTo>
                      <a:pt x="675503" y="373070"/>
                      <a:pt x="373070" y="675503"/>
                      <a:pt x="0" y="675503"/>
                    </a:cubicBezTo>
                    <a:close/>
                  </a:path>
                </a:pathLst>
              </a:custGeom>
              <a:solidFill>
                <a:srgbClr val="C26A42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853" y="2941"/>
              <a:ext cx="8071" cy="643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1: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向左边转</a:t>
              </a:r>
              <a:endPara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2: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前进</a:t>
              </a:r>
              <a:r>
                <a:rPr lang="en-US" altLang="zh-CN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5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步</a:t>
              </a:r>
              <a:endParaRPr lang="zh-CN" altLang="en-US" b="1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3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b="1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向右转</a:t>
              </a:r>
              <a:endParaRPr lang="zh-CN" altLang="en-US" b="1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4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: 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走</a:t>
              </a:r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7</a:t>
              </a:r>
              <a:r>
                <a:rPr lang="zh-CN" altLang="en-US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步到咖啡机</a:t>
              </a:r>
              <a:endParaRPr lang="zh-CN" altLang="en-US" b="1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汉仪旗黑-55简" panose="00020600040101010101" charset="-122"/>
                  <a:cs typeface="汉仪旗黑-55简" panose="00020600040101010101" charset="-122"/>
                  <a:sym typeface="+mn-ea"/>
                </a:rPr>
                <a:t>step 5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：放好杯子，打开开关</a:t>
              </a:r>
              <a:endParaRPr lang="zh-CN" altLang="en-US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  <a:p>
              <a:r>
                <a:rPr lang="en-US" altLang="zh-CN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step 6</a:t>
              </a:r>
              <a:r>
                <a:rPr lang="zh-CN" altLang="en-US" dirty="0">
                  <a:latin typeface="Courier New" panose="02070309020205020404" charset="0"/>
                  <a:ea typeface="宋体" panose="02010600030101010101" pitchFamily="2" charset="-122"/>
                  <a:cs typeface="汉仪旗黑-55简" panose="00020600040101010101" charset="-122"/>
                  <a:sym typeface="+mn-ea"/>
                </a:rPr>
                <a:t>：原路返回</a:t>
              </a:r>
              <a:endParaRPr lang="zh-CN" altLang="en-US" dirty="0">
                <a:latin typeface="Courier New" panose="02070309020205020404" charset="0"/>
                <a:ea typeface="宋体" panose="02010600030101010101" pitchFamily="2" charset="-122"/>
                <a:cs typeface="汉仪旗黑-55简" panose="0002060004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3850" y="1497965"/>
            <a:ext cx="329184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程序指定机器人完成所有动作</a:t>
            </a:r>
            <a:r>
              <a:rPr lang="zh-CN"/>
              <a:t>；</a:t>
            </a:r>
            <a:endParaRPr lang="zh-CN"/>
          </a:p>
        </p:txBody>
      </p:sp>
      <p:pic>
        <p:nvPicPr>
          <p:cNvPr id="31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3943985"/>
            <a:ext cx="1373505" cy="1283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1575" y="738505"/>
            <a:ext cx="28848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u="sng"/>
              <a:t>“</a:t>
            </a:r>
            <a:r>
              <a:rPr lang="zh-CN" altLang="en-US" sz="2200" b="1" u="sng"/>
              <a:t>非显著式编程</a:t>
            </a:r>
            <a:r>
              <a:rPr lang="en-US" altLang="zh-CN" sz="2200" b="1" u="sng"/>
              <a:t>”</a:t>
            </a:r>
            <a:endParaRPr lang="en-US" altLang="zh-CN" sz="2200" b="1" u="sng"/>
          </a:p>
        </p:txBody>
      </p:sp>
      <p:sp>
        <p:nvSpPr>
          <p:cNvPr id="13" name="文本框 12"/>
          <p:cNvSpPr txBox="1"/>
          <p:nvPr/>
        </p:nvSpPr>
        <p:spPr>
          <a:xfrm>
            <a:off x="5197475" y="1221105"/>
            <a:ext cx="6994525" cy="62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zh-CN" altLang="en-US"/>
              <a:t>程序指定机器人能够采取的动作，左转，右转，前进，放杯子，打开开关，拿起杯子。。。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程序指定收益：规定在特定环境下，机器人做这些行为所带来的收益。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3468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摔倒了</a:t>
            </a:r>
            <a:endParaRPr lang="zh-CN" altLang="en-US"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210" y="2843530"/>
            <a:ext cx="2383790" cy="22529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840" y="2847340"/>
            <a:ext cx="2324735" cy="22625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75" y="2847340"/>
            <a:ext cx="2339340" cy="224980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216515" y="246824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打到咖啡了</a:t>
            </a:r>
            <a:endParaRPr lang="zh-CN" altLang="en-US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68945" y="2411095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撞墙了</a:t>
            </a:r>
            <a:endParaRPr lang="zh-CN" altLang="en-US">
              <a:sym typeface="+mn-ea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6223000" y="5088255"/>
            <a:ext cx="212090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463540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8668385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7940675" y="5358130"/>
            <a:ext cx="1911350" cy="56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受益为负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10930890" y="5088255"/>
            <a:ext cx="197485" cy="269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10159365" y="5358130"/>
            <a:ext cx="1911350" cy="563245"/>
          </a:xfrm>
          <a:prstGeom prst="roundRect">
            <a:avLst/>
          </a:prstGeom>
          <a:solidFill>
            <a:srgbClr val="C2EC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受益为正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56530" y="6015990"/>
            <a:ext cx="6813550" cy="886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程序指定一个学习算法</a:t>
            </a:r>
            <a:endParaRPr lang="zh-CN" altLang="en-US">
              <a:sym typeface="+mn-ea"/>
            </a:endParaRP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lvl="0" indent="0" algn="l" fontAlgn="auto">
              <a:lnSpc>
                <a:spcPct val="80000"/>
              </a:lnSpc>
              <a:buNone/>
            </a:pPr>
            <a:r>
              <a:rPr lang="zh-CN" altLang="en-US" b="1" u="sng">
                <a:sym typeface="+mn-ea"/>
              </a:rPr>
              <a:t>机器人自己去找</a:t>
            </a:r>
            <a:r>
              <a:rPr lang="zh-CN" altLang="en-US" b="1" u="sng">
                <a:solidFill>
                  <a:schemeClr val="accent1">
                    <a:lumMod val="75000"/>
                  </a:schemeClr>
                </a:solidFill>
                <a:sym typeface="+mn-ea"/>
              </a:rPr>
              <a:t>最大化收益</a:t>
            </a:r>
            <a:r>
              <a:rPr lang="zh-CN" altLang="en-US" b="1" u="sng">
                <a:sym typeface="+mn-ea"/>
              </a:rPr>
              <a:t>的行为模式！</a:t>
            </a:r>
            <a:r>
              <a:rPr lang="en-US" altLang="zh-CN" b="1" u="sng">
                <a:sym typeface="+mn-ea"/>
              </a:rPr>
              <a:t>  </a:t>
            </a:r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基于数据与经验</a:t>
            </a:r>
            <a:endParaRPr lang="zh-CN" altLang="en-US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4818380" y="6496050"/>
            <a:ext cx="43815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http://photo-static-api.fotomore.com/creative/vcg/400/version23/VCG41618025376.jpg" descr="&amp;pky110_sjzg_VCG41618025376&amp;2&amp;src_toppic_inpsrchzd1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315" y="5312410"/>
            <a:ext cx="1543050" cy="1608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en-US" altLang="zh-CN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555" y="96075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识别菊花和玫瑰的机器学习</a:t>
            </a:r>
            <a:endParaRPr lang="zh-CN" altLang="en-US" sz="2200" b="1" u="sng"/>
          </a:p>
        </p:txBody>
      </p:sp>
      <p:pic>
        <p:nvPicPr>
          <p:cNvPr id="5" name="http://photo-static-api.fotomore.com/creative/vcg/400/version23/VCG41165505299.jpg" descr="&amp;pky150_sjzg_VCG41165505299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640" y="1480820"/>
            <a:ext cx="958215" cy="895350"/>
          </a:xfrm>
          <a:prstGeom prst="rect">
            <a:avLst/>
          </a:prstGeom>
        </p:spPr>
      </p:pic>
      <p:pic>
        <p:nvPicPr>
          <p:cNvPr id="6" name="http://photo-static-api.fotomore.com/creative/vcg/400/new/VCG41N1127830892.jpg" descr="&amp;pky340_sjzg_VCG41N1127830892&amp;2&amp;src_toppic_inpsrchzd1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9051" t="4879" r="4761" b="8034"/>
          <a:stretch>
            <a:fillRect/>
          </a:stretch>
        </p:blipFill>
        <p:spPr>
          <a:xfrm>
            <a:off x="445135" y="1591310"/>
            <a:ext cx="726440" cy="541655"/>
          </a:xfrm>
          <a:prstGeom prst="ellipse">
            <a:avLst/>
          </a:prstGeom>
        </p:spPr>
      </p:pic>
      <p:pic>
        <p:nvPicPr>
          <p:cNvPr id="7" name="http://photo-static-api.fotomore.com/creative/vcg/400/new/VCG41N1212933232.jpg" descr="&amp;pky310_sjzg_VCG41N1212933232&amp;2&amp;src_toppic_inpsrchzd1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920" y="1458595"/>
            <a:ext cx="682625" cy="682625"/>
          </a:xfrm>
          <a:prstGeom prst="ellipse">
            <a:avLst/>
          </a:prstGeom>
        </p:spPr>
      </p:pic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118110" y="3037840"/>
          <a:ext cx="5252720" cy="199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90"/>
                <a:gridCol w="4215130"/>
              </a:tblGrid>
              <a:tr h="664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编写计算机程序识别菊花和玫瑰</a:t>
                      </a:r>
                      <a:endParaRPr lang="zh-CN" altLang="en-US"/>
                    </a:p>
                  </a:txBody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一大堆菊花和玫瑰的图片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  (samples)</a:t>
                      </a:r>
                      <a:endParaRPr lang="zh-CN" altLang="en-US"/>
                    </a:p>
                  </a:txBody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不同的机器学习算法会有不同的</a:t>
                      </a:r>
                      <a:r>
                        <a:rPr lang="en-US" altLang="zh-CN"/>
                        <a:t>P</a:t>
                      </a:r>
                      <a:r>
                        <a:rPr lang="zh-CN" altLang="en-US"/>
                        <a:t>；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识别的正确率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识别率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386955" y="1050925"/>
            <a:ext cx="3966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u="sng"/>
              <a:t>机器人去教室外冲咖啡</a:t>
            </a:r>
            <a:endParaRPr lang="zh-CN" altLang="en-US" sz="2200" b="1" u="sng"/>
          </a:p>
        </p:txBody>
      </p:sp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6276340" y="3128010"/>
          <a:ext cx="5295265" cy="191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845"/>
                <a:gridCol w="4249420"/>
              </a:tblGrid>
              <a:tr h="6324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编写计算机程序让机器人冲咖啡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35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机器人多次尝试的行为和这些行为产生的结果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定义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在规定实践内成功冲好咖啡的次数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P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005" y="1553845"/>
            <a:ext cx="1661795" cy="1501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72005" y="5697220"/>
            <a:ext cx="77577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b="1">
                <a:sym typeface="+mn-ea"/>
              </a:rPr>
              <a:t>经验</a:t>
            </a:r>
            <a:r>
              <a:rPr lang="en-US" altLang="zh-CN" sz="2200" b="1">
                <a:sym typeface="+mn-ea"/>
              </a:rPr>
              <a:t>E</a:t>
            </a:r>
            <a:r>
              <a:rPr lang="zh-CN" altLang="en-US" sz="2200" b="1">
                <a:sym typeface="+mn-ea"/>
              </a:rPr>
              <a:t>越来越多</a:t>
            </a:r>
            <a:r>
              <a:rPr lang="en-US" altLang="zh-CN" sz="2200" b="1">
                <a:sym typeface="+mn-ea"/>
              </a:rPr>
              <a:t> </a:t>
            </a:r>
            <a:r>
              <a:rPr lang="zh-CN" altLang="en-US" sz="2200" b="1">
                <a:sym typeface="+mn-ea"/>
              </a:rPr>
              <a:t>任务</a:t>
            </a:r>
            <a:r>
              <a:rPr lang="en-US" altLang="zh-CN" sz="2200" b="1">
                <a:sym typeface="+mn-ea"/>
              </a:rPr>
              <a:t>T</a:t>
            </a:r>
            <a:r>
              <a:rPr lang="zh-CN" altLang="en-US" sz="2200" b="1">
                <a:sym typeface="+mn-ea"/>
              </a:rPr>
              <a:t>完成的过程中</a:t>
            </a:r>
            <a:r>
              <a:rPr lang="en-US" altLang="zh-CN" sz="2200" b="1">
                <a:sym typeface="+mn-ea"/>
              </a:rPr>
              <a:t>  </a:t>
            </a:r>
            <a:r>
              <a:rPr lang="zh-CN" altLang="en-US" sz="2200" b="1">
                <a:sym typeface="+mn-ea"/>
              </a:rPr>
              <a:t>性能指标</a:t>
            </a:r>
            <a:r>
              <a:rPr lang="en-US" altLang="zh-CN" sz="2200" b="1">
                <a:sym typeface="+mn-ea"/>
              </a:rPr>
              <a:t>P</a:t>
            </a:r>
            <a:r>
              <a:rPr lang="zh-CN" altLang="en-US" sz="2200" b="1">
                <a:sym typeface="+mn-ea"/>
              </a:rPr>
              <a:t>会越来越好</a:t>
            </a:r>
            <a:endParaRPr lang="zh-CN" altLang="en-US" sz="2200" b="1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653" y="187130"/>
            <a:ext cx="115062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4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想一想</a:t>
            </a:r>
            <a:endParaRPr lang="zh-CN" altLang="en-US" sz="254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 descr="2013-CCWRE-logo-RGB.png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164" y="168500"/>
            <a:ext cx="1510571" cy="568596"/>
          </a:xfrm>
          <a:prstGeom prst="rect">
            <a:avLst/>
          </a:prstGeom>
        </p:spPr>
      </p:pic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623570" y="831215"/>
            <a:ext cx="4257040" cy="69278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四个机器学习的任务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Ts</a:t>
            </a:r>
            <a:endParaRPr lang="zh-CN" altLang="en-US" sz="2200"/>
          </a:p>
        </p:txBody>
      </p:sp>
      <p:sp>
        <p:nvSpPr>
          <p:cNvPr id="6" name="矩形 5"/>
          <p:cNvSpPr/>
          <p:nvPr/>
        </p:nvSpPr>
        <p:spPr>
          <a:xfrm>
            <a:off x="623570" y="1517015"/>
            <a:ext cx="4257040" cy="308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教计算机下棋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识别垃圾邮件，教计算机自动识别某个邮件是垃圾邮件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人脸识别，教计算机通过人脸的图像识别这个人是谁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marL="342900" indent="-342900" algn="just" fontAlgn="t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无人驾驶，教计算机自动驾驶汽车从过一个指定地点到另一个指定地点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zh-CN" altLang="en-US"/>
          </a:p>
        </p:txBody>
      </p:sp>
      <p:sp>
        <p:nvSpPr>
          <p:cNvPr id="7" name="矩形 6" descr="7b0a202020202262756c6c6574223a20227b5c2263617465676f727949645c223a31303030362c5c2274656d706c61746549645c223a32303233313433377d220a7d0a"/>
          <p:cNvSpPr/>
          <p:nvPr/>
        </p:nvSpPr>
        <p:spPr>
          <a:xfrm>
            <a:off x="623570" y="4605020"/>
            <a:ext cx="4257040" cy="20802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问题：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algn="l">
              <a:buBlip>
                <a:blip r:embed="rId3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 这四个任务的经验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是什么？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algn="l">
              <a:buBlip>
                <a:blip r:embed="rId3"/>
              </a:buBlip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 这四个任务的性能指标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是什么？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提示：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经验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和性能指标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是由设计算法的人设计的，没有标准答案。但是如果我们要来设计算法，怎么设计任务用到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呢？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5215255" y="1180465"/>
          <a:ext cx="6356350" cy="3651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/>
                <a:gridCol w="3303905"/>
                <a:gridCol w="1513205"/>
              </a:tblGrid>
              <a:tr h="391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任务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经验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性能指标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P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T1={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教下棋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endParaRPr lang="en-US" altLang="zh-CN" sz="1800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E1= {{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棋局，走一步，累积奖励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新棋局，走一步，累积奖励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。。。。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P=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赢棋次数</a:t>
                      </a:r>
                      <a:endParaRPr lang="zh-CN" altLang="en-US" sz="1800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T2={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教识别垃圾邮件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E2={{邮件1，垃圾},{邮件2,非垃圾},....}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识别率</a:t>
                      </a:r>
                      <a:endParaRPr lang="en-US" altLang="zh-CN" b="1" dirty="0">
                        <a:latin typeface="Courier New" panose="02070309020205020404" charset="0"/>
                        <a:ea typeface="宋体" panose="02010600030101010101" pitchFamily="2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  <a:tr h="67437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T3={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教识别人脸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E3={{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1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，张三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，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图片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2</a:t>
                      </a:r>
                      <a:r>
                        <a:rPr lang="zh-CN" altLang="en-US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，李四</a:t>
                      </a:r>
                      <a:r>
                        <a:rPr lang="en-US" altLang="zh-CN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</a:rPr>
                        <a:t>}....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识别率</a:t>
                      </a:r>
                      <a:endParaRPr lang="zh-CN" altLang="en-US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  <a:tr h="103187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T4={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教自动驾驶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E4= {</a:t>
                      </a: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道路环境，拐弯，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{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新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  <a:sym typeface="+mn-ea"/>
                        </a:rPr>
                        <a:t>道路环境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，加速直行，累积奖励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/</a:t>
                      </a:r>
                      <a:r>
                        <a:rPr lang="zh-CN" altLang="en-US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复盘</a:t>
                      </a:r>
                      <a:r>
                        <a:rPr lang="en-US" altLang="zh-CN" sz="1800" dirty="0">
                          <a:latin typeface="Courier New" panose="02070309020205020404" charset="0"/>
                          <a:ea typeface="宋体" panose="02010600030101010101" pitchFamily="2" charset="-122"/>
                          <a:cs typeface="汉仪旗黑-55简" panose="00020600040101010101" charset="-122"/>
                          <a:sym typeface="+mn-ea"/>
                        </a:rPr>
                        <a:t>}</a:t>
                      </a:r>
                      <a:r>
                        <a:rPr lang="en-US" altLang="zh-CN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}</a:t>
                      </a:r>
                      <a:endParaRPr lang="en-US" altLang="zh-CN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dirty="0">
                          <a:latin typeface="Courier New" panose="02070309020205020404" charset="0"/>
                          <a:ea typeface="汉仪旗黑-55简" panose="00020600040101010101" charset="-122"/>
                          <a:cs typeface="汉仪旗黑-55简" panose="00020600040101010101" charset="-122"/>
                        </a:rPr>
                        <a:t>到达目标的时间</a:t>
                      </a:r>
                      <a:endParaRPr lang="zh-CN" altLang="en-US" dirty="0">
                        <a:latin typeface="Courier New" panose="02070309020205020404" charset="0"/>
                        <a:ea typeface="汉仪旗黑-55简" panose="00020600040101010101" charset="-122"/>
                        <a:cs typeface="汉仪旗黑-55简" panose="0002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584825" y="55619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E2,E3 = {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样本，标签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}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的集合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人采集、整理输入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</a:t>
            </a:r>
            <a:endParaRPr lang="zh-CN" altLang="en-US" b="1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Courier New" panose="0207030902020502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E1,E4 = {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状态，动作，表扬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批评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/}</a:t>
            </a:r>
            <a:r>
              <a:rPr lang="zh-CN" altLang="en-US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的序列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endParaRPr lang="en-US" altLang="zh-CN" dirty="0">
              <a:latin typeface="Courier New" panose="0207030902020502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        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计算机与环境互动获得的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r>
              <a:rPr lang="en-US" altLang="zh-CN" dirty="0">
                <a:latin typeface="Courier New" panose="02070309020205020404" charset="0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 </a:t>
            </a:r>
            <a:endParaRPr lang="en-US" altLang="zh-CN" dirty="0">
              <a:latin typeface="Courier New" panose="02070309020205020404" charset="0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强化学习的基本概念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7385" y="2699385"/>
            <a:ext cx="2903220" cy="2910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0" y="2748915"/>
            <a:ext cx="8130540" cy="2921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An illustrative example:</a:t>
            </a:r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20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• Grid of cells</a:t>
            </a:r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: Accessible/forbidden/target cells, boundary.</a:t>
            </a:r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  <a:p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Task:</a:t>
            </a:r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• Given any starting area, find a “</a:t>
            </a:r>
            <a:r>
              <a:rPr lang="en-US" altLang="zh-CN" sz="220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good</a:t>
            </a:r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” way to the target.</a:t>
            </a:r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200">
                <a:latin typeface="Comic Sans MS" panose="030F0702030302020204" charset="0"/>
                <a:cs typeface="Comic Sans MS" panose="030F0702030302020204" charset="0"/>
              </a:rPr>
              <a:t>• How to define “good”? Avoid forbidden cells, detours, or boundary.</a:t>
            </a:r>
            <a:endParaRPr lang="en-US" altLang="zh-CN" sz="220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" name="文本框 2" descr="7b0a202020202262756c6c6574223a20227b5c2263617465676f727949645c223a31303030352c5c2274656d706c61746549645c223a32303233313537347d220a7d0a"/>
          <p:cNvSpPr txBox="1"/>
          <p:nvPr/>
        </p:nvSpPr>
        <p:spPr>
          <a:xfrm>
            <a:off x="736600" y="1313815"/>
            <a:ext cx="11265535" cy="1000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Blip>
                <a:blip r:embed="rId3"/>
              </a:buBlip>
            </a:pPr>
            <a:r>
              <a:rPr lang="en-US" altLang="zh-CN" sz="200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>
                <a:latin typeface="Comic Sans MS" panose="030F0702030302020204" charset="0"/>
                <a:cs typeface="Comic Sans MS" panose="030F0702030302020204" charset="0"/>
              </a:rPr>
              <a:t>First, introduce fundamental </a:t>
            </a:r>
            <a:r>
              <a:rPr lang="zh-CN" altLang="en-US" sz="200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concepts</a:t>
            </a:r>
            <a:r>
              <a:rPr lang="zh-CN" altLang="en-US" sz="2000">
                <a:latin typeface="Comic Sans MS" panose="030F0702030302020204" charset="0"/>
                <a:cs typeface="Comic Sans MS" panose="030F0702030302020204" charset="0"/>
              </a:rPr>
              <a:t> in reinforcement learning (RL) by</a:t>
            </a:r>
            <a:r>
              <a:rPr lang="en-US" altLang="zh-CN" sz="200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>
                <a:latin typeface="Comic Sans MS" panose="030F0702030302020204" charset="0"/>
                <a:cs typeface="Comic Sans MS" panose="030F0702030302020204" charset="0"/>
              </a:rPr>
              <a:t>examples.</a:t>
            </a:r>
            <a:endParaRPr lang="zh-CN" altLang="en-US" sz="2000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3"/>
              </a:buBlip>
            </a:pPr>
            <a:r>
              <a:rPr lang="en-US" altLang="zh-CN" sz="200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 sz="2000">
                <a:latin typeface="Comic Sans MS" panose="030F0702030302020204" charset="0"/>
                <a:cs typeface="Comic Sans MS" panose="030F0702030302020204" charset="0"/>
              </a:rPr>
              <a:t>Second, </a:t>
            </a:r>
            <a:r>
              <a:rPr lang="zh-CN" altLang="en-US" sz="2000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formalize </a:t>
            </a:r>
            <a:r>
              <a:rPr lang="zh-CN" altLang="en-US" sz="2000">
                <a:latin typeface="Comic Sans MS" panose="030F0702030302020204" charset="0"/>
                <a:cs typeface="Comic Sans MS" panose="030F0702030302020204" charset="0"/>
              </a:rPr>
              <a:t>the concepts in the context of Markov decision processes.</a:t>
            </a:r>
            <a:endParaRPr lang="zh-CN" altLang="en-US" sz="2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1" name="textbox 21"/>
          <p:cNvSpPr/>
          <p:nvPr/>
        </p:nvSpPr>
        <p:spPr>
          <a:xfrm>
            <a:off x="742950" y="969645"/>
            <a:ext cx="9161780" cy="967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000" spc="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status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of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agent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with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respect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to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2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environment</a:t>
            </a:r>
            <a:r>
              <a:rPr sz="2000" spc="1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</a:t>
            </a: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algn="l" rtl="0" eaLnBrk="0">
              <a:lnSpc>
                <a:spcPct val="128000"/>
              </a:lnSpc>
            </a:pP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32715" indent="-120015" algn="l" rtl="0" eaLnBrk="0">
              <a:lnSpc>
                <a:spcPct val="125000"/>
              </a:lnSpc>
              <a:spcBef>
                <a:spcPts val="0"/>
              </a:spcBef>
            </a:pP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For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grid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-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worlexample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location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of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agent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is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000" spc="1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There</a:t>
            </a:r>
            <a:r>
              <a:rPr sz="2000" spc="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are 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possible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locations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and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hence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nine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states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</a:t>
            </a:r>
            <a:r>
              <a:rPr sz="20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2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. .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. , s</a:t>
            </a:r>
            <a:r>
              <a:rPr sz="2000" spc="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9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.</a:t>
            </a:r>
            <a:endParaRPr lang="en-US" altLang="en-US" sz="20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4949787" y="2741378"/>
          <a:ext cx="2291715" cy="2291715"/>
        </p:xfrm>
        <a:graphic>
          <a:graphicData uri="http://schemas.openxmlformats.org/drawingml/2006/table">
            <a:tbl>
              <a:tblPr/>
              <a:tblGrid>
                <a:gridCol w="764540"/>
                <a:gridCol w="761365"/>
                <a:gridCol w="765810"/>
              </a:tblGrid>
              <a:tr h="7670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8275" algn="l" rtl="0" eaLnBrk="0">
                        <a:lnSpc>
                          <a:spcPct val="78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6370" algn="l" rtl="0" eaLnBrk="0">
                        <a:lnSpc>
                          <a:spcPct val="76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985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200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985" dirty="0"/>
                    </a:p>
                    <a:p>
                      <a:pPr marL="168275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marL="16637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985" dirty="0"/>
                    </a:p>
                    <a:p>
                      <a:pPr marL="16700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99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s</a:t>
                      </a:r>
                      <a:r>
                        <a:rPr sz="99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lang="en-US" altLang="en-US" sz="99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3"/>
              <p:cNvSpPr/>
              <p:nvPr/>
            </p:nvSpPr>
            <p:spPr>
              <a:xfrm>
                <a:off x="927100" y="5327650"/>
                <a:ext cx="5826125" cy="35623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167000"/>
                  </a:lnSpc>
                </a:pPr>
                <a:endParaRPr lang="en-US" altLang="en-US" sz="20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2700" algn="l" rtl="0" eaLnBrk="0">
                  <a:lnSpc>
                    <a:spcPct val="100000"/>
                  </a:lnSpc>
                </a:pP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space</a:t>
                </a:r>
                <a:r>
                  <a:rPr sz="2000" spc="1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the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all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0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states</a:t>
                </a:r>
                <a:r>
                  <a:rPr sz="20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spc="14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 </m:t>
                    </m:r>
                    <m:sSubSup>
                      <m:sSubSupPr>
                        <m:ctrlP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s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 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= 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s</m:t>
                        </m:r>
                        <m:r>
                          <a:rPr sz="20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i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 </m:t>
                        </m:r>
                        <m:r>
                          <a:rPr sz="2000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}</m:t>
                        </m:r>
                      </m:e>
                      <m:sub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i</m:t>
                        </m:r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sz="2000" i="1" spc="14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9</m:t>
                        </m:r>
                      </m:sup>
                    </m:sSubSup>
                  </m:oMath>
                </a14:m>
                <a:endParaRPr lang="en-US" altLang="en-US" sz="2000" dirty="0">
                  <a:latin typeface="Comic Sans MS" panose="030F0702030302020204" charset="0"/>
                  <a:cs typeface="Comic Sans MS" panose="030F0702030302020204" charset="0"/>
                </a:endParaRPr>
              </a:p>
            </p:txBody>
          </p:sp>
        </mc:Choice>
        <mc:Fallback>
          <p:sp>
            <p:nvSpPr>
              <p:cNvPr id="23" name="textbox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5327650"/>
                <a:ext cx="5826125" cy="356235"/>
              </a:xfrm>
              <a:prstGeom prst="rect">
                <a:avLst/>
              </a:prstGeom>
              <a:blipFill rotWithShape="1">
                <a:blip r:embed="rId2"/>
                <a:stretch>
                  <a:fillRect b="-138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6"/>
          <p:cNvSpPr/>
          <p:nvPr/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-state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74625" y="801370"/>
            <a:ext cx="11633200" cy="3357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267335" indent="-3175" algn="l" rtl="0" eaLnBrk="0">
              <a:lnSpc>
                <a:spcPct val="155000"/>
              </a:lnSpc>
              <a:spcBef>
                <a:spcPts val="1115"/>
              </a:spcBef>
            </a:pPr>
            <a:r>
              <a:rPr sz="2400" spc="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Action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For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each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state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there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are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ﬁ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ve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possible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actions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, . . . ,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5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endParaRPr sz="2400" spc="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</a:endParaRPr>
          </a:p>
          <a:p>
            <a:pPr lvl="1" indent="-3175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2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1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1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: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 move upwards;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4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2</a:t>
            </a:r>
            <a:r>
              <a:rPr sz="2400" spc="4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 rightwards;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20" baseline="2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3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downwards;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30" baseline="1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4</a:t>
            </a:r>
            <a:r>
              <a:rPr sz="2400" spc="3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2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move leftwards;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  <a:p>
            <a:pPr lvl="1" algn="l" rtl="0" eaLnBrk="0" fontAlgn="auto">
              <a:lnSpc>
                <a:spcPct val="100000"/>
              </a:lnSpc>
              <a:spcBef>
                <a:spcPts val="0"/>
              </a:spcBef>
            </a:pP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● 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a</a:t>
            </a:r>
            <a:r>
              <a:rPr sz="2400" spc="50" baseline="-60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5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: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stay</a:t>
            </a:r>
            <a:r>
              <a:rPr sz="2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 </a:t>
            </a: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</a:rPr>
              <a:t>unchanged;</a:t>
            </a:r>
            <a:endParaRPr lang="en-US" alt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1"/>
              <p:cNvSpPr/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</p:spPr>
            <p:txBody>
              <a:bodyPr vert="horz" wrap="square" lIns="0" tIns="0" rIns="0" bIns="0"/>
              <a:lstStyle/>
              <a:p>
                <a:pPr algn="l" rtl="0" eaLnBrk="0">
                  <a:lnSpc>
                    <a:spcPct val="87000"/>
                  </a:lnSpc>
                </a:pP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86385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space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</a:t>
                </a:r>
                <a:r>
                  <a:rPr sz="2200" spc="17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the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all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possible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</a:t>
                </a:r>
                <a:r>
                  <a:rPr sz="2200" spc="2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.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A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s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i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 ) = 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(</m:t>
                        </m:r>
                        <m:r>
                          <a:rPr sz="22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a</m:t>
                        </m:r>
                        <m:r>
                          <a:rPr sz="2200" baseline="-6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i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Arial" panose="020B0604020202020204"/>
                            <a:cs typeface="Comic Sans MS" panose="030F0702030302020204" charset="0"/>
                            <a:sym typeface="+mn-ea"/>
                          </a:rPr>
                          <m:t> </m:t>
                        </m:r>
                        <m:r>
                          <a:rPr sz="2200" spc="11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omic Sans MS" panose="030F0702030302020204" charset="0"/>
                            <a:ea typeface="微软雅黑" panose="020B0503020204020204" charset="-122"/>
                            <a:cs typeface="Comic Sans MS" panose="030F0702030302020204" charset="0"/>
                            <a:sym typeface="+mn-ea"/>
                          </a:rPr>
                          <m:t>} </m:t>
                        </m:r>
                      </m:e>
                      <m:sub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sz="2200" i="1" spc="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sz="2200" spc="1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.</a:t>
                </a: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89560"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r>
                  <a:rPr sz="24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Question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: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can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states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have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di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ﬀ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erent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sets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of</a:t>
                </a:r>
                <a:r>
                  <a:rPr sz="2200" spc="1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 </a:t>
                </a:r>
                <a:r>
                  <a:rPr sz="2200" spc="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actions</a:t>
                </a:r>
                <a:r>
                  <a:rPr sz="22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</a:rPr>
                  <a:t>?</a:t>
                </a: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indent="0" algn="l" rtl="0" eaLnBrk="0" fontAlgn="auto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200" dirty="0">
                  <a:latin typeface="Comic Sans MS" panose="030F0702030302020204" charset="0"/>
                  <a:cs typeface="Comic Sans MS" panose="030F0702030302020204" charset="0"/>
                </a:endParaRPr>
              </a:p>
            </p:txBody>
          </p:sp>
        </mc:Choice>
        <mc:Fallback>
          <p:sp>
            <p:nvSpPr>
              <p:cNvPr id="31" name="textbox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" y="5647055"/>
                <a:ext cx="12198350" cy="1217295"/>
              </a:xfrm>
              <a:prstGeom prst="rect">
                <a:avLst/>
              </a:prstGeom>
              <a:blipFill rotWithShape="1">
                <a:blip r:embed="rId2"/>
                <a:stretch>
                  <a:fillRect t="-5216" b="-12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2"/>
          <p:cNvSpPr/>
          <p:nvPr/>
        </p:nvSpPr>
        <p:spPr>
          <a:xfrm>
            <a:off x="3521202" y="6050030"/>
            <a:ext cx="108377" cy="2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200" dirty="0"/>
          </a:p>
          <a:p>
            <a:pPr marL="12700" algn="l" rtl="0" eaLnBrk="0">
              <a:lnSpc>
                <a:spcPts val="715"/>
              </a:lnSpc>
            </a:pPr>
            <a:r>
              <a:rPr sz="99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990" dirty="0"/>
          </a:p>
        </p:txBody>
      </p:sp>
      <p:sp>
        <p:nvSpPr>
          <p:cNvPr id="33" name="textbox 33"/>
          <p:cNvSpPr/>
          <p:nvPr/>
        </p:nvSpPr>
        <p:spPr>
          <a:xfrm>
            <a:off x="3492551" y="5924844"/>
            <a:ext cx="132321" cy="182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200" dirty="0"/>
          </a:p>
          <a:p>
            <a:pPr marL="12700" algn="l" rtl="0" eaLnBrk="0">
              <a:lnSpc>
                <a:spcPct val="87000"/>
              </a:lnSpc>
            </a:pPr>
            <a:r>
              <a:rPr sz="99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endParaRPr lang="en-US" altLang="en-US" sz="990" dirty="0"/>
          </a:p>
        </p:txBody>
      </p:sp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6530578" y="3420447"/>
          <a:ext cx="1910080" cy="1910080"/>
        </p:xfrm>
        <a:graphic>
          <a:graphicData uri="http://schemas.openxmlformats.org/drawingml/2006/table">
            <a:tbl>
              <a:tblPr/>
              <a:tblGrid>
                <a:gridCol w="637540"/>
                <a:gridCol w="635000"/>
                <a:gridCol w="637540"/>
              </a:tblGrid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37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985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5"/>
          <p:cNvSpPr/>
          <p:nvPr/>
        </p:nvSpPr>
        <p:spPr>
          <a:xfrm>
            <a:off x="3875157" y="4163926"/>
            <a:ext cx="1052266" cy="43476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a4</a:t>
            </a:r>
            <a:endParaRPr lang="en-US" altLang="en-US" sz="1190" dirty="0"/>
          </a:p>
          <a:p>
            <a:pPr algn="l" rtl="0" eaLnBrk="0">
              <a:lnSpc>
                <a:spcPct val="109000"/>
              </a:lnSpc>
            </a:pPr>
            <a:endParaRPr lang="en-US" altLang="en-US" sz="595" dirty="0"/>
          </a:p>
          <a:p>
            <a:pPr marL="445135" algn="l" rtl="0" eaLnBrk="0">
              <a:lnSpc>
                <a:spcPct val="78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a5</a:t>
            </a:r>
            <a:endParaRPr lang="en-US" altLang="en-US" sz="1190" dirty="0"/>
          </a:p>
        </p:txBody>
      </p:sp>
      <p:sp>
        <p:nvSpPr>
          <p:cNvPr id="36" name="path"/>
          <p:cNvSpPr/>
          <p:nvPr/>
        </p:nvSpPr>
        <p:spPr>
          <a:xfrm>
            <a:off x="4676272" y="4338591"/>
            <a:ext cx="119149" cy="118469"/>
          </a:xfrm>
          <a:custGeom>
            <a:avLst/>
            <a:gdLst/>
            <a:ahLst/>
            <a:cxnLst/>
            <a:rect l="0" t="0" r="0" b="0"/>
            <a:pathLst>
              <a:path w="94" h="94">
                <a:moveTo>
                  <a:pt x="94" y="47"/>
                </a:moveTo>
                <a:cubicBezTo>
                  <a:pt x="94" y="21"/>
                  <a:pt x="73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72"/>
                  <a:pt x="21" y="94"/>
                  <a:pt x="47" y="94"/>
                </a:cubicBezTo>
                <a:cubicBezTo>
                  <a:pt x="73" y="94"/>
                  <a:pt x="94" y="72"/>
                  <a:pt x="94" y="47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570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29037" y="3990673"/>
            <a:ext cx="804088" cy="8040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3959333" y="3603267"/>
            <a:ext cx="1552348" cy="1593879"/>
            <a:chOff x="0" y="0"/>
            <a:chExt cx="782211" cy="803138"/>
          </a:xfrm>
        </p:grpSpPr>
        <p:sp>
          <p:nvSpPr>
            <p:cNvPr id="38" name="path"/>
            <p:cNvSpPr/>
            <p:nvPr/>
          </p:nvSpPr>
          <p:spPr>
            <a:xfrm>
              <a:off x="182858" y="191779"/>
              <a:ext cx="412033" cy="412032"/>
            </a:xfrm>
            <a:custGeom>
              <a:avLst/>
              <a:gdLst/>
              <a:ahLst/>
              <a:cxnLst/>
              <a:rect l="0" t="0" r="0" b="0"/>
              <a:pathLst>
                <a:path w="648" h="648">
                  <a:moveTo>
                    <a:pt x="5" y="643"/>
                  </a:moveTo>
                  <a:lnTo>
                    <a:pt x="643" y="643"/>
                  </a:lnTo>
                  <a:lnTo>
                    <a:pt x="643" y="5"/>
                  </a:lnTo>
                  <a:lnTo>
                    <a:pt x="5" y="5"/>
                  </a:lnTo>
                  <a:lnTo>
                    <a:pt x="5" y="643"/>
                  </a:lnTo>
                  <a:close/>
                </a:path>
              </a:pathLst>
            </a:custGeom>
            <a:noFill/>
            <a:ln w="6861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39" name="path"/>
            <p:cNvSpPr/>
            <p:nvPr/>
          </p:nvSpPr>
          <p:spPr>
            <a:xfrm>
              <a:off x="385616" y="55234"/>
              <a:ext cx="6861" cy="248729"/>
            </a:xfrm>
            <a:custGeom>
              <a:avLst/>
              <a:gdLst/>
              <a:ahLst/>
              <a:cxnLst/>
              <a:rect l="0" t="0" r="0" b="0"/>
              <a:pathLst>
                <a:path w="10" h="391">
                  <a:moveTo>
                    <a:pt x="5" y="386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0" name="path"/>
            <p:cNvSpPr/>
            <p:nvPr/>
          </p:nvSpPr>
          <p:spPr>
            <a:xfrm>
              <a:off x="367776" y="0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0" y="100"/>
                  </a:moveTo>
                  <a:lnTo>
                    <a:pt x="33" y="0"/>
                  </a:lnTo>
                  <a:lnTo>
                    <a:pt x="66" y="100"/>
                  </a:lnTo>
                  <a:lnTo>
                    <a:pt x="0" y="10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1" name="path"/>
            <p:cNvSpPr/>
            <p:nvPr/>
          </p:nvSpPr>
          <p:spPr>
            <a:xfrm>
              <a:off x="482706" y="394536"/>
              <a:ext cx="244612" cy="6861"/>
            </a:xfrm>
            <a:custGeom>
              <a:avLst/>
              <a:gdLst/>
              <a:ahLst/>
              <a:cxnLst/>
              <a:rect l="0" t="0" r="0" b="0"/>
              <a:pathLst>
                <a:path w="385" h="10">
                  <a:moveTo>
                    <a:pt x="5" y="5"/>
                  </a:moveTo>
                  <a:lnTo>
                    <a:pt x="379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2" name="path"/>
            <p:cNvSpPr/>
            <p:nvPr/>
          </p:nvSpPr>
          <p:spPr>
            <a:xfrm>
              <a:off x="718399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0" y="0"/>
                  </a:moveTo>
                  <a:lnTo>
                    <a:pt x="100" y="33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3" name="path"/>
            <p:cNvSpPr/>
            <p:nvPr/>
          </p:nvSpPr>
          <p:spPr>
            <a:xfrm>
              <a:off x="389047" y="503634"/>
              <a:ext cx="6861" cy="244269"/>
            </a:xfrm>
            <a:custGeom>
              <a:avLst/>
              <a:gdLst/>
              <a:ahLst/>
              <a:cxnLst/>
              <a:rect l="0" t="0" r="0" b="0"/>
              <a:pathLst>
                <a:path w="10" h="384">
                  <a:moveTo>
                    <a:pt x="5" y="5"/>
                  </a:moveTo>
                  <a:lnTo>
                    <a:pt x="5" y="379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4" name="path"/>
            <p:cNvSpPr/>
            <p:nvPr/>
          </p:nvSpPr>
          <p:spPr>
            <a:xfrm>
              <a:off x="371207" y="739326"/>
              <a:ext cx="42541" cy="63811"/>
            </a:xfrm>
            <a:custGeom>
              <a:avLst/>
              <a:gdLst/>
              <a:ahLst/>
              <a:cxnLst/>
              <a:rect l="0" t="0" r="0" b="0"/>
              <a:pathLst>
                <a:path w="66" h="100">
                  <a:moveTo>
                    <a:pt x="66" y="0"/>
                  </a:moveTo>
                  <a:lnTo>
                    <a:pt x="33" y="100"/>
                  </a:lnTo>
                  <a:lnTo>
                    <a:pt x="0" y="0"/>
                  </a:lnTo>
                  <a:lnTo>
                    <a:pt x="66" y="0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5" name="path"/>
            <p:cNvSpPr/>
            <p:nvPr/>
          </p:nvSpPr>
          <p:spPr>
            <a:xfrm>
              <a:off x="54892" y="394536"/>
              <a:ext cx="240152" cy="6861"/>
            </a:xfrm>
            <a:custGeom>
              <a:avLst/>
              <a:gdLst/>
              <a:ahLst/>
              <a:cxnLst/>
              <a:rect l="0" t="0" r="0" b="0"/>
              <a:pathLst>
                <a:path w="378" h="10">
                  <a:moveTo>
                    <a:pt x="372" y="5"/>
                  </a:moveTo>
                  <a:lnTo>
                    <a:pt x="5" y="5"/>
                  </a:lnTo>
                </a:path>
              </a:pathLst>
            </a:custGeom>
            <a:noFill/>
            <a:ln w="6861" cap="rnd">
              <a:solidFill>
                <a:srgbClr val="00B05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  <p:sp>
          <p:nvSpPr>
            <p:cNvPr id="46" name="path"/>
            <p:cNvSpPr/>
            <p:nvPr/>
          </p:nvSpPr>
          <p:spPr>
            <a:xfrm>
              <a:off x="0" y="376696"/>
              <a:ext cx="63811" cy="42541"/>
            </a:xfrm>
            <a:custGeom>
              <a:avLst/>
              <a:gdLst/>
              <a:ahLst/>
              <a:cxnLst/>
              <a:rect l="0" t="0" r="0" b="0"/>
              <a:pathLst>
                <a:path w="100" h="66">
                  <a:moveTo>
                    <a:pt x="100" y="66"/>
                  </a:moveTo>
                  <a:lnTo>
                    <a:pt x="0" y="33"/>
                  </a:lnTo>
                  <a:lnTo>
                    <a:pt x="100" y="0"/>
                  </a:lnTo>
                  <a:lnTo>
                    <a:pt x="100" y="66"/>
                  </a:lnTo>
                </a:path>
              </a:pathLst>
            </a:custGeom>
            <a:solidFill>
              <a:srgbClr val="00B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 sz="3570"/>
            </a:p>
          </p:txBody>
        </p:sp>
      </p:grpSp>
      <p:sp>
        <p:nvSpPr>
          <p:cNvPr id="48" name="textbox 48"/>
          <p:cNvSpPr/>
          <p:nvPr/>
        </p:nvSpPr>
        <p:spPr>
          <a:xfrm>
            <a:off x="5580021" y="4307591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a2</a:t>
            </a:r>
            <a:endParaRPr lang="en-US" altLang="en-US" sz="1190" dirty="0"/>
          </a:p>
        </p:txBody>
      </p:sp>
      <p:sp>
        <p:nvSpPr>
          <p:cNvPr id="49" name="textbox 49"/>
          <p:cNvSpPr/>
          <p:nvPr/>
        </p:nvSpPr>
        <p:spPr>
          <a:xfrm>
            <a:off x="4818824" y="5127343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a3</a:t>
            </a:r>
            <a:endParaRPr lang="en-US" altLang="en-US" sz="1190" dirty="0"/>
          </a:p>
        </p:txBody>
      </p:sp>
      <p:sp>
        <p:nvSpPr>
          <p:cNvPr id="50" name="textbox 50"/>
          <p:cNvSpPr/>
          <p:nvPr/>
        </p:nvSpPr>
        <p:spPr>
          <a:xfrm>
            <a:off x="4743930" y="3422479"/>
            <a:ext cx="195331" cy="19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79000"/>
              </a:lnSpc>
            </a:pPr>
            <a:r>
              <a:rPr sz="119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a1</a:t>
            </a:r>
            <a:endParaRPr lang="en-US" altLang="en-US" sz="1190" dirty="0"/>
          </a:p>
        </p:txBody>
      </p:sp>
      <p:sp>
        <p:nvSpPr>
          <p:cNvPr id="26" name="textbox 26"/>
          <p:cNvSpPr/>
          <p:nvPr>
            <p:custDataLst>
              <p:tags r:id="rId4"/>
            </p:custDataLst>
          </p:nvPr>
        </p:nvSpPr>
        <p:spPr>
          <a:xfrm>
            <a:off x="462915" y="253365"/>
            <a:ext cx="7040880" cy="4635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强化学习的基本概念</a:t>
            </a:r>
            <a:r>
              <a:rPr lang="en-US" altLang="zh-CN" sz="28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-Action</a:t>
            </a:r>
            <a:endParaRPr lang="en-US" altLang="zh-CN" sz="28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KSO_WM_SLIDE_ITEM_CNT" val="4"/>
</p:tagLst>
</file>

<file path=ppt/tags/tag226.xml><?xml version="1.0" encoding="utf-8"?>
<p:tagLst xmlns:p="http://schemas.openxmlformats.org/presentationml/2006/main">
  <p:tag name="KSO_WM_SLIDE_ITEM_CNT" val="4"/>
</p:tagLst>
</file>

<file path=ppt/tags/tag227.xml><?xml version="1.0" encoding="utf-8"?>
<p:tagLst xmlns:p="http://schemas.openxmlformats.org/presentationml/2006/main">
  <p:tag name="KSO_WM_UNIT_PLACING_PICTURE_USER_VIEWPORT" val="{&quot;height&quot;:853,&quot;width&quot;:1144}"/>
</p:tagLst>
</file>

<file path=ppt/tags/tag228.xml><?xml version="1.0" encoding="utf-8"?>
<p:tagLst xmlns:p="http://schemas.openxmlformats.org/presentationml/2006/main">
  <p:tag name="KSO_WM_UNIT_TABLE_BEAUTIFY" val="smartTable{04b8d48d-b6d5-43fc-aad5-a96a9ed6db90}"/>
  <p:tag name="TABLE_ENDDRAG_ORIGIN_RECT" val="413*157"/>
  <p:tag name="TABLE_ENDDRAG_RECT" val="9*239*413*157"/>
</p:tagLst>
</file>

<file path=ppt/tags/tag229.xml><?xml version="1.0" encoding="utf-8"?>
<p:tagLst xmlns:p="http://schemas.openxmlformats.org/presentationml/2006/main">
  <p:tag name="KSO_WM_UNIT_TABLE_BEAUTIFY" val="smartTable{4c0a34ce-cdea-4e81-bac4-250f47c4dff4}"/>
  <p:tag name="TABLE_ENDDRAG_ORIGIN_RECT" val="416*149"/>
  <p:tag name="TABLE_ENDDRAG_RECT" val="494*246*416*149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TEM_CNT" val="4"/>
</p:tagLst>
</file>

<file path=ppt/tags/tag231.xml><?xml version="1.0" encoding="utf-8"?>
<p:tagLst xmlns:p="http://schemas.openxmlformats.org/presentationml/2006/main">
  <p:tag name="KSO_WM_UNIT_TABLE_BEAUTIFY" val="smartTable{4c0a34ce-cdea-4e81-bac4-250f47c4dff4}"/>
  <p:tag name="TABLE_ENDDRAG_ORIGIN_RECT" val="500*280"/>
  <p:tag name="TABLE_ENDDRAG_RECT" val="410*92*500*280"/>
</p:tagLst>
</file>

<file path=ppt/tags/tag232.xml><?xml version="1.0" encoding="utf-8"?>
<p:tagLst xmlns:p="http://schemas.openxmlformats.org/presentationml/2006/main">
  <p:tag name="KSO_WM_SLIDE_ITEM_CNT" val="4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UNIT_TABLE_BEAUTIFY" val="smartTable{677e0b83-39e1-4271-b936-3b508e80140a}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3379</Words>
  <Application>WPS 演示</Application>
  <PresentationFormat>宽屏</PresentationFormat>
  <Paragraphs>285</Paragraphs>
  <Slides>32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60" baseType="lpstr">
      <vt:lpstr>Arial</vt:lpstr>
      <vt:lpstr>宋体</vt:lpstr>
      <vt:lpstr>Wingdings</vt:lpstr>
      <vt:lpstr>Wingdings</vt:lpstr>
      <vt:lpstr>汉仪中黑 简</vt:lpstr>
      <vt:lpstr>黑体</vt:lpstr>
      <vt:lpstr>汉仪大黑简</vt:lpstr>
      <vt:lpstr>汉仪中简黑简</vt:lpstr>
      <vt:lpstr>微软雅黑</vt:lpstr>
      <vt:lpstr>Calibri</vt:lpstr>
      <vt:lpstr>Cambria Math</vt:lpstr>
      <vt:lpstr>Courier New</vt:lpstr>
      <vt:lpstr>汉仪旗黑-55简</vt:lpstr>
      <vt:lpstr>汉仪中黑简</vt:lpstr>
      <vt:lpstr>Times New Roman</vt:lpstr>
      <vt:lpstr>Comic Sans MS</vt:lpstr>
      <vt:lpstr>Arial Unicode MS</vt:lpstr>
      <vt:lpstr>Arial</vt:lpstr>
      <vt:lpstr>汉仪综艺体简</vt:lpstr>
      <vt:lpstr>Segoe Print</vt:lpstr>
      <vt:lpstr>汉仪旗黑-35S</vt:lpstr>
      <vt:lpstr>汉仪旗黑-60S</vt:lpstr>
      <vt:lpstr>Times New Roman</vt:lpstr>
      <vt:lpstr>Cambria Math</vt:lpstr>
      <vt:lpstr>Office 主题​​</vt:lpstr>
      <vt:lpstr>Office theme</vt:lpstr>
      <vt:lpstr>2_Office 主题​​</vt:lpstr>
      <vt:lpstr>Equation.KSEE3</vt:lpstr>
      <vt:lpstr>商务工作总结汇报通用模版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强化学习的基本概念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段世红</cp:lastModifiedBy>
  <cp:revision>157</cp:revision>
  <dcterms:created xsi:type="dcterms:W3CDTF">2019-06-19T02:08:00Z</dcterms:created>
  <dcterms:modified xsi:type="dcterms:W3CDTF">2023-04-18T00:53:56Z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2714BC2042754196817988410A36725A</vt:lpwstr>
  </property>
</Properties>
</file>